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1"/>
  </p:notesMasterIdLst>
  <p:handoutMasterIdLst>
    <p:handoutMasterId r:id="rId12"/>
  </p:handoutMasterIdLst>
  <p:sldIdLst>
    <p:sldId id="258" r:id="rId2"/>
    <p:sldId id="259" r:id="rId3"/>
    <p:sldId id="261" r:id="rId4"/>
    <p:sldId id="262" r:id="rId5"/>
    <p:sldId id="260" r:id="rId6"/>
    <p:sldId id="263" r:id="rId7"/>
    <p:sldId id="265" r:id="rId8"/>
    <p:sldId id="264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AAABA8B-50D6-EBE0-F3C6-B87CD7C84B4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2BC6AB-A619-1333-9899-B0C9CAF6110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29BB58-75CD-4ED5-99A1-8C7E4D20FD55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EB109F-DC77-8EC7-3696-2A40C1FD1C9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5F472B-88EF-7FEB-68BD-062D58FAFA3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58676A-09D1-458E-B49C-11DC588EB2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24294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E3F64-28B9-4EBB-AC29-42F6BB10F225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3EFFBA-8931-42E1-9C5C-AADF31465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93915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5483-E729-47D9-9914-29EA57C0268A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808E-9786-4E0B-87D4-E60304EA8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822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5483-E729-47D9-9914-29EA57C0268A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808E-9786-4E0B-87D4-E60304EA8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55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5483-E729-47D9-9914-29EA57C0268A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808E-9786-4E0B-87D4-E60304EA8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97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5483-E729-47D9-9914-29EA57C0268A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808E-9786-4E0B-87D4-E60304EA8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394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5483-E729-47D9-9914-29EA57C0268A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808E-9786-4E0B-87D4-E60304EA8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640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5483-E729-47D9-9914-29EA57C0268A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808E-9786-4E0B-87D4-E60304EA8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504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5483-E729-47D9-9914-29EA57C0268A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808E-9786-4E0B-87D4-E60304EA8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4191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5483-E729-47D9-9914-29EA57C0268A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808E-9786-4E0B-87D4-E60304EA8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50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5483-E729-47D9-9914-29EA57C0268A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808E-9786-4E0B-87D4-E60304EA8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07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5483-E729-47D9-9914-29EA57C0268A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080A808E-9786-4E0B-87D4-E60304EA8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63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5483-E729-47D9-9914-29EA57C0268A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808E-9786-4E0B-87D4-E60304EA8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839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5483-E729-47D9-9914-29EA57C0268A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808E-9786-4E0B-87D4-E60304EA8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739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5483-E729-47D9-9914-29EA57C0268A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808E-9786-4E0B-87D4-E60304EA8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492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5483-E729-47D9-9914-29EA57C0268A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808E-9786-4E0B-87D4-E60304EA8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045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5483-E729-47D9-9914-29EA57C0268A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808E-9786-4E0B-87D4-E60304EA8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42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5483-E729-47D9-9914-29EA57C0268A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808E-9786-4E0B-87D4-E60304EA8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053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5483-E729-47D9-9914-29EA57C0268A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808E-9786-4E0B-87D4-E60304EA8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1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A325483-E729-47D9-9914-29EA57C0268A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80A808E-9786-4E0B-87D4-E60304EA8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71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hyperlink" Target="&#1575;&#1587;&#1578;&#1605;&#1575;&#1585;&#1577;%20&#1605;&#1593;&#1585;&#1590;%20&#1605;&#1580;&#1605;&#1593;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62AFC-4FFC-B8F8-DCC4-884001C48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0052" y="2120615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ar-EG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القواعد المنظمة للمشاركة للشركات المصرية فى المعارض الخارجية اعتبارا من </a:t>
            </a:r>
            <a:b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EG" sz="2800" dirty="0">
                <a:latin typeface="Andalus" panose="02020603050405020304" pitchFamily="18" charset="-78"/>
                <a:cs typeface="Andalus" panose="02020603050405020304" pitchFamily="18" charset="-78"/>
              </a:rPr>
              <a:t>1/7/2025 الى 30/6/2028</a:t>
            </a:r>
            <a:endParaRPr lang="en-US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AD1731C-5408-E15D-9E36-2192E2778489}"/>
              </a:ext>
            </a:extLst>
          </p:cNvPr>
          <p:cNvSpPr/>
          <p:nvPr/>
        </p:nvSpPr>
        <p:spPr>
          <a:xfrm>
            <a:off x="8754465" y="4004017"/>
            <a:ext cx="2347274" cy="154982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b="1" dirty="0"/>
              <a:t>معارض مجمعة</a:t>
            </a:r>
            <a:endParaRPr lang="en-US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D622D5-2F21-34B3-B739-24236E319531}"/>
              </a:ext>
            </a:extLst>
          </p:cNvPr>
          <p:cNvSpPr txBox="1"/>
          <p:nvPr/>
        </p:nvSpPr>
        <p:spPr>
          <a:xfrm>
            <a:off x="5137432" y="3634685"/>
            <a:ext cx="3223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b="1" u="sng" dirty="0">
                <a:latin typeface="Arial Rounded MT Bold" panose="020F0704030504030204" pitchFamily="34" charset="0"/>
              </a:rPr>
              <a:t>دعم المعارض </a:t>
            </a:r>
            <a:endParaRPr lang="en-US" b="1" u="sng" dirty="0">
              <a:latin typeface="Arial Rounded MT Bold" panose="020F0704030504030204" pitchFamily="34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FDA6E795-87EB-97D2-2625-F84DCBFA3568}"/>
              </a:ext>
            </a:extLst>
          </p:cNvPr>
          <p:cNvSpPr/>
          <p:nvPr/>
        </p:nvSpPr>
        <p:spPr>
          <a:xfrm>
            <a:off x="2670751" y="4004017"/>
            <a:ext cx="2460396" cy="154982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b="1" dirty="0"/>
              <a:t>معارض منفردة</a:t>
            </a:r>
            <a:endParaRPr lang="en-US" b="1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F7F79C2-4EEF-1A2D-4FCF-1710E6E2CA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37761" cy="203776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38BFA09-D028-7685-199D-C9A3A96F4C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4240" y="-1"/>
            <a:ext cx="2037761" cy="1969204"/>
          </a:xfrm>
          <a:prstGeom prst="rect">
            <a:avLst/>
          </a:prstGeom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038F465D-079E-75D9-1991-B588FB8EDE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91B67B3-F84E-9BCC-1B4D-8825D5EBF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51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C2D85-A966-CC99-19AE-30F1D71C1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664" y="2303691"/>
            <a:ext cx="8911687" cy="1876928"/>
          </a:xfrm>
        </p:spPr>
        <p:txBody>
          <a:bodyPr>
            <a:noAutofit/>
          </a:bodyPr>
          <a:lstStyle/>
          <a:p>
            <a:pPr rtl="1"/>
            <a:br>
              <a:rPr lang="ar-EG" sz="3200" dirty="0"/>
            </a:br>
            <a:r>
              <a:rPr lang="ar-EG" sz="3200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اولا</a:t>
            </a:r>
            <a:r>
              <a:rPr lang="ar-EG" sz="3200" dirty="0">
                <a:latin typeface="Andalus" panose="02020603050405020304" pitchFamily="18" charset="-78"/>
                <a:cs typeface="Andalus" panose="02020603050405020304" pitchFamily="18" charset="-78"/>
              </a:rPr>
              <a:t> المعارض </a:t>
            </a:r>
            <a:r>
              <a:rPr lang="ar-EG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المجمعة</a:t>
            </a:r>
            <a:r>
              <a:rPr lang="ar-EG" sz="3200" dirty="0">
                <a:latin typeface="Andalus" panose="02020603050405020304" pitchFamily="18" charset="-78"/>
                <a:cs typeface="Andalus" panose="02020603050405020304" pitchFamily="18" charset="-78"/>
              </a:rPr>
              <a:t>:</a:t>
            </a:r>
            <a:br>
              <a:rPr lang="ar-EG" sz="32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br>
              <a:rPr lang="ar-EG" sz="3200" dirty="0"/>
            </a:br>
            <a:r>
              <a:rPr lang="ar-EG" sz="18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ar-EG" sz="1800" dirty="0">
                <a:latin typeface="Arial" panose="020B0604020202020204" pitchFamily="34" charset="0"/>
                <a:cs typeface="Arial" panose="020B0604020202020204" pitchFamily="34" charset="0"/>
              </a:rPr>
              <a:t>- يجب الاشتراك قبل بدء المعرض المحدد </a:t>
            </a:r>
            <a:r>
              <a:rPr lang="ar-EG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 6 اشهر</a:t>
            </a:r>
            <a:r>
              <a:rPr lang="ar-EG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ar-EG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EG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EG" sz="1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ar-EG" sz="1800" dirty="0">
                <a:latin typeface="Arial" panose="020B0604020202020204" pitchFamily="34" charset="0"/>
                <a:cs typeface="Arial" panose="020B0604020202020204" pitchFamily="34" charset="0"/>
              </a:rPr>
              <a:t>- يشترط للاشتراك المجمع ان يتقدم </a:t>
            </a:r>
            <a:r>
              <a:rPr lang="ar-EG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خمس شركات على الاقل </a:t>
            </a:r>
            <a:r>
              <a:rPr lang="ar-EG" sz="1800" dirty="0">
                <a:latin typeface="Arial" panose="020B0604020202020204" pitchFamily="34" charset="0"/>
                <a:cs typeface="Arial" panose="020B0604020202020204" pitchFamily="34" charset="0"/>
              </a:rPr>
              <a:t>و فى حالة عدم الاكتمال يتم </a:t>
            </a:r>
            <a:r>
              <a:rPr lang="ar-EG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تحويل المجمع الى منفرد </a:t>
            </a:r>
            <a:r>
              <a:rPr lang="ar-EG" sz="1800" dirty="0">
                <a:latin typeface="Arial" panose="020B0604020202020204" pitchFamily="34" charset="0"/>
                <a:cs typeface="Arial" panose="020B0604020202020204" pitchFamily="34" charset="0"/>
              </a:rPr>
              <a:t>و فى هذه الحالة يتم منح المساندة 100% فقط </a:t>
            </a:r>
            <a:r>
              <a:rPr lang="ar-EG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على الايجار </a:t>
            </a:r>
            <a:r>
              <a:rPr lang="ar-EG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ar-EG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EG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ar-EG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EG" sz="1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ar-EG" sz="1800" dirty="0">
                <a:latin typeface="Arial" panose="020B0604020202020204" pitchFamily="34" charset="0"/>
                <a:cs typeface="Arial" panose="020B0604020202020204" pitchFamily="34" charset="0"/>
              </a:rPr>
              <a:t>- اما نسبة المساندة فى المعرض المجمع تحسب على </a:t>
            </a:r>
            <a:r>
              <a:rPr lang="ar-EG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(الايجار-الديكور-الشحن) </a:t>
            </a:r>
            <a:r>
              <a:rPr lang="ar-EG" sz="1800" dirty="0">
                <a:latin typeface="Arial" panose="020B0604020202020204" pitchFamily="34" charset="0"/>
                <a:cs typeface="Arial" panose="020B0604020202020204" pitchFamily="34" charset="0"/>
              </a:rPr>
              <a:t>من جانب هيئة المعارض.</a:t>
            </a:r>
            <a:br>
              <a:rPr lang="ar-EG" sz="18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EG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EG" sz="18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ar-EG" sz="1800" dirty="0">
                <a:latin typeface="Arial" panose="020B0604020202020204" pitchFamily="34" charset="0"/>
                <a:cs typeface="Arial" panose="020B0604020202020204" pitchFamily="34" charset="0"/>
              </a:rPr>
              <a:t>- الحد الاقصي للمساحة المدعمة </a:t>
            </a:r>
            <a:r>
              <a:rPr lang="ar-EG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24 متر </a:t>
            </a:r>
            <a:r>
              <a:rPr lang="ar-EG" sz="1800" dirty="0">
                <a:latin typeface="Arial" panose="020B0604020202020204" pitchFamily="34" charset="0"/>
                <a:cs typeface="Arial" panose="020B0604020202020204" pitchFamily="34" charset="0"/>
              </a:rPr>
              <a:t>حد اقصى حتى الان</a:t>
            </a:r>
            <a:br>
              <a:rPr lang="ar-EG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EG" sz="1800" dirty="0">
                <a:latin typeface="Arial" panose="020B0604020202020204" pitchFamily="34" charset="0"/>
                <a:cs typeface="Arial" panose="020B0604020202020204" pitchFamily="34" charset="0"/>
              </a:rPr>
              <a:t> ( </a:t>
            </a:r>
            <a:r>
              <a:rPr lang="ar-EG" sz="18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فى انتظار الموافقة على التعديل ليصبح 36 متر </a:t>
            </a:r>
            <a:r>
              <a:rPr lang="ar-EG" sz="18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br>
              <a:rPr lang="ar-EG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EG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EG" sz="18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ar-EG" sz="1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ar-EG" sz="1800" u="sng" dirty="0">
                <a:latin typeface="Arial" panose="020B0604020202020204" pitchFamily="34" charset="0"/>
                <a:cs typeface="Arial" panose="020B0604020202020204" pitchFamily="34" charset="0"/>
              </a:rPr>
              <a:t>تحسب المساندة علي مجموع صادرات الشركة</a:t>
            </a:r>
            <a:br>
              <a:rPr lang="ar-EG" sz="18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EG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60% </a:t>
            </a:r>
            <a:r>
              <a:rPr lang="ar-EG" sz="1800" dirty="0">
                <a:latin typeface="Arial" panose="020B0604020202020204" pitchFamily="34" charset="0"/>
                <a:cs typeface="Arial" panose="020B0604020202020204" pitchFamily="34" charset="0"/>
              </a:rPr>
              <a:t>للشركات الصغيرة والمتوسطة على الا تتعدي صادراتهم المليون دولار.</a:t>
            </a:r>
            <a:br>
              <a:rPr lang="ar-EG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EG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40% </a:t>
            </a:r>
            <a:r>
              <a:rPr lang="ar-EG" sz="1800" dirty="0">
                <a:latin typeface="Arial" panose="020B0604020202020204" pitchFamily="34" charset="0"/>
                <a:cs typeface="Arial" panose="020B0604020202020204" pitchFamily="34" charset="0"/>
              </a:rPr>
              <a:t>للشركات الكبيرة وهم من تعدت صادراتهم المليون دولار.</a:t>
            </a:r>
            <a:br>
              <a:rPr lang="ar-EG" sz="3200" dirty="0">
                <a:latin typeface="Arial Narrow" panose="020B0606020202030204" pitchFamily="34" charset="0"/>
              </a:rPr>
            </a:br>
            <a:endParaRPr lang="en-US" sz="3200" dirty="0">
              <a:latin typeface="Arial Narrow" panose="020B0606020202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C4712AF-5A00-95CA-C8E9-A6B323CD3E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351" y="0"/>
            <a:ext cx="1775410" cy="171567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84A0712-A423-859C-B6D4-225522750E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715678" cy="1715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374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686EB-0129-04A1-691E-DF20AC3A6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EG" sz="3200" dirty="0">
                <a:latin typeface="Andalus" panose="02020603050405020304" pitchFamily="18" charset="-78"/>
                <a:cs typeface="Andalus" panose="02020603050405020304" pitchFamily="18" charset="-78"/>
              </a:rPr>
              <a:t>الاوراق المطلوبة</a:t>
            </a:r>
            <a:endParaRPr lang="en-US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0F0325-7D21-A3F3-602A-45FB14A0C33D}"/>
              </a:ext>
            </a:extLst>
          </p:cNvPr>
          <p:cNvSpPr txBox="1"/>
          <p:nvPr/>
        </p:nvSpPr>
        <p:spPr>
          <a:xfrm>
            <a:off x="6096000" y="2032145"/>
            <a:ext cx="5612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b="1" dirty="0">
                <a:solidFill>
                  <a:srgbClr val="C00000"/>
                </a:solidFill>
              </a:rPr>
              <a:t>المستندات المطلوبة للاشتراك</a:t>
            </a:r>
            <a:r>
              <a:rPr lang="ar-EG" b="1" dirty="0">
                <a:solidFill>
                  <a:srgbClr val="C00000"/>
                </a:solidFill>
              </a:rPr>
              <a:t> بالمعرض المجمع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591109-1D0B-8C95-66A4-30AEFC99351A}"/>
              </a:ext>
            </a:extLst>
          </p:cNvPr>
          <p:cNvSpPr txBox="1"/>
          <p:nvPr/>
        </p:nvSpPr>
        <p:spPr>
          <a:xfrm>
            <a:off x="2313503" y="2754866"/>
            <a:ext cx="93203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بيان تفصيلي عن الشركة ومنتجاتها + بيانات الاتصال</a:t>
            </a: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سابقة المشاركة في المعارض الدولية</a:t>
            </a: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آخر ميزانية معتمدة للشركة</a:t>
            </a: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المستندات الرسمية</a:t>
            </a: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( </a:t>
            </a: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السجل التجاري</a:t>
            </a: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</a:t>
            </a: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البطاقة الضريبية</a:t>
            </a: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</a:t>
            </a: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آخر إقرار ضريبي</a:t>
            </a: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</a:t>
            </a: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سجل المصدّرين</a:t>
            </a: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ان وجد).</a:t>
            </a: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براءة ذمة من هيئة تنمية الصادرات (عدم وجود مديونيات)</a:t>
            </a: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تعهد بعدم </a:t>
            </a: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عرض منتجات غير مصرية (باستثناء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OBL </a:t>
            </a: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المكملة للمنتجات المصنعة)</a:t>
            </a: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أدوات ترويجية (كتالوجات – أسطوانات – مواد دعائية)</a:t>
            </a: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بيان صادرات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موافقة المجلس التصديري مختومة.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استكمال الاستمارة.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1A52760-5833-745A-0D50-E0C9AB6481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715678" cy="17156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458D0CE-4749-E50C-EBC5-F3E8B8E7B1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6591" y="-1"/>
            <a:ext cx="1775410" cy="1715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75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1836B-68D5-D0E4-FADA-AC52EE962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90100" y="-1"/>
            <a:ext cx="8911687" cy="1280890"/>
          </a:xfrm>
        </p:spPr>
        <p:txBody>
          <a:bodyPr>
            <a:normAutofit/>
          </a:bodyPr>
          <a:lstStyle/>
          <a:p>
            <a:pPr algn="r"/>
            <a:r>
              <a:rPr lang="ar-EG" sz="2400" dirty="0">
                <a:solidFill>
                  <a:srgbClr val="C00000"/>
                </a:solidFill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استمارة معرض مجمع</a:t>
            </a:r>
            <a:endParaRPr lang="en-US" sz="2400" dirty="0">
              <a:solidFill>
                <a:srgbClr val="C00000"/>
              </a:solidFill>
              <a:latin typeface="Andalus" panose="02020603050405020304" pitchFamily="18" charset="-78"/>
              <a:ea typeface="+mn-ea"/>
              <a:cs typeface="Andalus" panose="02020603050405020304" pitchFamily="18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BE7A53-91CC-B8EC-DFB8-0E662D52F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8177" y="1017855"/>
            <a:ext cx="4008622" cy="544307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2931BD7-EB8F-AA98-9A0B-307C6A18E1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6799" y="1017855"/>
            <a:ext cx="3756986" cy="544307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E6691B3-7015-4763-1BF9-032804C8C2F2}"/>
              </a:ext>
            </a:extLst>
          </p:cNvPr>
          <p:cNvSpPr txBox="1"/>
          <p:nvPr/>
        </p:nvSpPr>
        <p:spPr>
          <a:xfrm>
            <a:off x="186266" y="6373247"/>
            <a:ext cx="1106593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EG" sz="1050" dirty="0">
                <a:highlight>
                  <a:srgbClr val="FFFF00"/>
                </a:highlight>
              </a:rPr>
              <a:t>رابط الاستمارة للمعرض المجمع</a:t>
            </a:r>
            <a:br>
              <a:rPr lang="ar-EG" sz="1050" dirty="0">
                <a:highlight>
                  <a:srgbClr val="FFFF00"/>
                </a:highlight>
              </a:rPr>
            </a:br>
            <a:r>
              <a:rPr lang="en-US" sz="1050" dirty="0">
                <a:highlight>
                  <a:srgbClr val="FFFF00"/>
                </a:highlight>
                <a:hlinkClick r:id="rId4"/>
              </a:rPr>
              <a:t>file:///C:/Users/Menna/Downloads/app-form-Collective%20(1).pdf</a:t>
            </a:r>
            <a:endParaRPr lang="en-US" sz="1050" dirty="0">
              <a:highlight>
                <a:srgbClr val="FFFF00"/>
              </a:highlight>
            </a:endParaRPr>
          </a:p>
          <a:p>
            <a:endParaRPr lang="en-US" sz="105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63C9805-DDFF-C399-D344-C17EBEB028C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715678" cy="171567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42CE1E6-616E-A0FE-3FDA-A40AA97061B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16591" y="-1"/>
            <a:ext cx="1775410" cy="1715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382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EB6AD-64FE-86AD-C3E1-37E039A87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3263" y="461913"/>
            <a:ext cx="9091350" cy="1443087"/>
          </a:xfrm>
        </p:spPr>
        <p:txBody>
          <a:bodyPr/>
          <a:lstStyle/>
          <a:p>
            <a:pPr algn="ctr" rtl="1"/>
            <a:r>
              <a:rPr lang="ar-EG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ثانيا</a:t>
            </a:r>
            <a:r>
              <a:rPr lang="ar-EG" dirty="0">
                <a:latin typeface="Andalus" panose="02020603050405020304" pitchFamily="18" charset="-78"/>
                <a:cs typeface="Andalus" panose="02020603050405020304" pitchFamily="18" charset="-78"/>
              </a:rPr>
              <a:t> المعارض المنفردة: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4EEAD-93E5-E497-76F4-F1BB8B930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3897" y="2133600"/>
            <a:ext cx="9430715" cy="3777622"/>
          </a:xfrm>
        </p:spPr>
        <p:txBody>
          <a:bodyPr>
            <a:normAutofit fontScale="92500" lnSpcReduction="20000"/>
          </a:bodyPr>
          <a:lstStyle/>
          <a:p>
            <a:pPr marL="0" indent="0" algn="ctr" rtl="1">
              <a:buNone/>
            </a:pPr>
            <a:r>
              <a:rPr lang="ar-EG" sz="2000" dirty="0">
                <a:latin typeface="Arial" panose="020B0604020202020204" pitchFamily="34" charset="0"/>
                <a:cs typeface="Arial" panose="020B0604020202020204" pitchFamily="34" charset="0"/>
              </a:rPr>
              <a:t>1- يجب الاشتراك قبل بدء تاريخ المعرض المحدد بمدة لا تقل عن</a:t>
            </a:r>
            <a:br>
              <a:rPr lang="ar-EG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EG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شهرين فقط.</a:t>
            </a:r>
            <a:endParaRPr lang="ar-EG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1">
              <a:buNone/>
            </a:pPr>
            <a:r>
              <a:rPr lang="ar-EG" sz="2000" dirty="0">
                <a:latin typeface="Arial" panose="020B0604020202020204" pitchFamily="34" charset="0"/>
                <a:cs typeface="Arial" panose="020B0604020202020204" pitchFamily="34" charset="0"/>
              </a:rPr>
              <a:t>2- يحق لكل شركة الاشتراك فى </a:t>
            </a:r>
            <a:r>
              <a:rPr lang="ar-EG" sz="2000" u="sng" dirty="0">
                <a:latin typeface="Arial" panose="020B0604020202020204" pitchFamily="34" charset="0"/>
                <a:cs typeface="Arial" panose="020B0604020202020204" pitchFamily="34" charset="0"/>
              </a:rPr>
              <a:t>ثلاثة معارض فى العام المالى 1/7/2025 حتى 30/6/2026 </a:t>
            </a:r>
            <a:r>
              <a:rPr lang="ar-EG" sz="2000" dirty="0">
                <a:latin typeface="Arial" panose="020B0604020202020204" pitchFamily="34" charset="0"/>
                <a:cs typeface="Arial" panose="020B0604020202020204" pitchFamily="34" charset="0"/>
              </a:rPr>
              <a:t>و تقتصر المساندة على </a:t>
            </a:r>
            <a:r>
              <a:rPr lang="ar-EG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 للايجار فقط </a:t>
            </a:r>
          </a:p>
          <a:p>
            <a:pPr marL="0" indent="0" algn="ctr" rtl="1">
              <a:buNone/>
            </a:pPr>
            <a:br>
              <a:rPr lang="ar-EG" sz="2000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EG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بحد اقصي 12 متر </a:t>
            </a:r>
            <a:r>
              <a:rPr lang="ar-EG" sz="2000" u="sng" dirty="0">
                <a:latin typeface="Arial" panose="020B0604020202020204" pitchFamily="34" charset="0"/>
                <a:cs typeface="Arial" panose="020B0604020202020204" pitchFamily="34" charset="0"/>
              </a:rPr>
              <a:t>( فى انتظار الموافقة على التعديل ليصبح 18 متر )</a:t>
            </a:r>
            <a:r>
              <a:rPr lang="ar-EG" sz="20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ar-EG" sz="2000" u="sng" dirty="0">
                <a:solidFill>
                  <a:srgbClr val="C0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EG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EG" sz="2000" dirty="0">
                <a:latin typeface="Arial" panose="020B0604020202020204" pitchFamily="34" charset="0"/>
                <a:cs typeface="Arial" panose="020B0604020202020204" pitchFamily="34" charset="0"/>
              </a:rPr>
              <a:t>3- يجوز اضافة </a:t>
            </a:r>
            <a:r>
              <a:rPr lang="ar-EG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معرضين</a:t>
            </a:r>
            <a:r>
              <a:rPr lang="ar-EG" sz="2000" dirty="0">
                <a:latin typeface="Arial" panose="020B0604020202020204" pitchFamily="34" charset="0"/>
                <a:cs typeface="Arial" panose="020B0604020202020204" pitchFamily="34" charset="0"/>
              </a:rPr>
              <a:t> بعد موافقة الهيئة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EG" sz="2000" dirty="0">
                <a:latin typeface="Arial" panose="020B0604020202020204" pitchFamily="34" charset="0"/>
                <a:cs typeface="Arial" panose="020B0604020202020204" pitchFamily="34" charset="0"/>
              </a:rPr>
              <a:t>على ان تكون نسبة المساندة</a:t>
            </a:r>
            <a:r>
              <a:rPr lang="ar-EG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EG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فيهم 50% من قيمة الايجاز لهذين المعرضين فقط .</a:t>
            </a:r>
          </a:p>
          <a:p>
            <a:pPr marL="0" indent="0" algn="ctr" rtl="1">
              <a:buNone/>
            </a:pPr>
            <a:br>
              <a:rPr lang="ar-EG" sz="2000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EG" sz="2000" dirty="0">
                <a:latin typeface="Arial" panose="020B0604020202020204" pitchFamily="34" charset="0"/>
                <a:cs typeface="Arial" panose="020B0604020202020204" pitchFamily="34" charset="0"/>
              </a:rPr>
              <a:t>4- عند زيادة عدد الشركات عن خمس شركات يتم محاسبة المساندة مثل المعارض المجمعة </a:t>
            </a:r>
            <a:r>
              <a:rPr lang="ar-EG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علي مجموع صادرات الشركة</a:t>
            </a:r>
            <a:br>
              <a:rPr lang="ar-EG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EG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60% </a:t>
            </a:r>
            <a:r>
              <a:rPr lang="ar-EG" sz="2000" dirty="0">
                <a:latin typeface="Arial" panose="020B0604020202020204" pitchFamily="34" charset="0"/>
                <a:cs typeface="Arial" panose="020B0604020202020204" pitchFamily="34" charset="0"/>
              </a:rPr>
              <a:t>للشركات الصغيرة والمتوسطة </a:t>
            </a:r>
            <a:r>
              <a:rPr lang="ar-EG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40% </a:t>
            </a:r>
            <a:r>
              <a:rPr lang="ar-EG" sz="2000" dirty="0">
                <a:latin typeface="Arial" panose="020B0604020202020204" pitchFamily="34" charset="0"/>
                <a:cs typeface="Arial" panose="020B0604020202020204" pitchFamily="34" charset="0"/>
              </a:rPr>
              <a:t>للشركات الكبيرة بناء على قرار هيئة المعارض.</a:t>
            </a:r>
            <a:br>
              <a:rPr lang="ar-EG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EG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DE08DA-A881-4ABC-83C5-EE89E7E878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715678" cy="171567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6F861C7-024A-CC4E-7EFF-EF3EA72D3F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6591" y="-1"/>
            <a:ext cx="1775410" cy="1715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62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D9305-2228-06A3-BE7A-93A864878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>
                <a:latin typeface="Andalus" panose="02020603050405020304" pitchFamily="18" charset="-78"/>
                <a:cs typeface="Andalus" panose="02020603050405020304" pitchFamily="18" charset="-78"/>
              </a:rPr>
              <a:t>الاوراق المطلوبة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391EC7-DFAA-4C04-6293-AE39B1EF35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715678" cy="171567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24A4BA1-84AA-8892-FADA-7078BA41CA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6591" y="-1"/>
            <a:ext cx="1775410" cy="171567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FABC786-0454-2390-3EA4-F6F3B53B76B8}"/>
              </a:ext>
            </a:extLst>
          </p:cNvPr>
          <p:cNvSpPr txBox="1"/>
          <p:nvPr/>
        </p:nvSpPr>
        <p:spPr>
          <a:xfrm>
            <a:off x="6214533" y="1905000"/>
            <a:ext cx="5444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المستندات المطلوبة للاشتراك</a:t>
            </a:r>
            <a:r>
              <a:rPr lang="ar-EG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بالمعرض المنفرد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444ACD-744C-1760-2108-5C93CDAA6F5E}"/>
              </a:ext>
            </a:extLst>
          </p:cNvPr>
          <p:cNvSpPr txBox="1"/>
          <p:nvPr/>
        </p:nvSpPr>
        <p:spPr>
          <a:xfrm>
            <a:off x="762000" y="2404533"/>
            <a:ext cx="10896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Font typeface="Wingdings" panose="05000000000000000000" pitchFamily="2" charset="2"/>
              <a:buChar char="Ø"/>
            </a:pP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استمارة الاشتراك مستوفاة + طلب اشتراك على ورق الشركة</a:t>
            </a: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r" rtl="1">
              <a:buFont typeface="Wingdings" panose="05000000000000000000" pitchFamily="2" charset="2"/>
              <a:buChar char="Ø"/>
            </a:pP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بيان تفصيلي أو كتالوج عن الشركة ومنتجاتها</a:t>
            </a: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r" rtl="1">
              <a:buFont typeface="Wingdings" panose="05000000000000000000" pitchFamily="2" charset="2"/>
              <a:buChar char="Ø"/>
            </a:pP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براءة ذمة من هيئة تنمية الصادرات (أصل/صورة مختومة من الشركة)</a:t>
            </a: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</a:t>
            </a:r>
          </a:p>
          <a:p>
            <a:pPr marL="342900" indent="-342900" algn="r" rtl="1">
              <a:buFont typeface="Wingdings" panose="05000000000000000000" pitchFamily="2" charset="2"/>
              <a:buChar char="Ø"/>
            </a:pP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سابقة المشاركة بالمعارض الدولية أو إفادة بعدم وجود سابقة</a:t>
            </a: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r" rtl="1">
              <a:buFont typeface="Wingdings" panose="05000000000000000000" pitchFamily="2" charset="2"/>
              <a:buChar char="Ø"/>
            </a:pP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آخر ميزانية عمومية معتمدة من المحاسب القانوني</a:t>
            </a: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r" rtl="1">
              <a:buFont typeface="Wingdings" panose="05000000000000000000" pitchFamily="2" charset="2"/>
              <a:buChar char="Ø"/>
            </a:pP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مستندات رسمية سارية: (سجل تجاري – بطاقة ضريبية – إقرار ضريبي – سجل المصدرين</a:t>
            </a: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ان وجد</a:t>
            </a: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r" rtl="1">
              <a:buFont typeface="Wingdings" panose="05000000000000000000" pitchFamily="2" charset="2"/>
              <a:buChar char="Ø"/>
            </a:pP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تعهد رسمي بأن المنتجات مصرية 100%</a:t>
            </a: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r" rtl="1">
              <a:buFont typeface="Wingdings" panose="05000000000000000000" pitchFamily="2" charset="2"/>
              <a:buChar char="Ø"/>
            </a:pP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دراسة جدوى حول جدوى المشاركة في المعرض</a:t>
            </a: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r" rtl="1">
              <a:buFont typeface="Wingdings" panose="05000000000000000000" pitchFamily="2" charset="2"/>
              <a:buChar char="Ø"/>
            </a:pP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موازنة تقديرية (</a:t>
            </a:r>
            <a:r>
              <a:rPr lang="ar-SA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إيجار</a:t>
            </a: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r" rtl="1">
              <a:buFont typeface="Wingdings" panose="05000000000000000000" pitchFamily="2" charset="2"/>
              <a:buChar char="Ø"/>
            </a:pP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أصل رقم حساب بنكي معتمد بالجنيه المصري باسم الشركة (بدون أكواد/علامات)</a:t>
            </a: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r" rtl="1">
              <a:buFont typeface="Wingdings" panose="05000000000000000000" pitchFamily="2" charset="2"/>
              <a:buChar char="Ø"/>
            </a:pP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موافقة المجلس التصديري مختومة .</a:t>
            </a:r>
          </a:p>
          <a:p>
            <a:pPr marL="342900" indent="-342900" algn="r" rtl="1">
              <a:buFont typeface="Wingdings" panose="05000000000000000000" pitchFamily="2" charset="2"/>
              <a:buChar char="Ø"/>
            </a:pP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حجم صادرات الشركة خلال الفترة (202</a:t>
            </a: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/7/1 – 202</a:t>
            </a: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/7/1) من الهيئة العامة للرقابة على الصادرات والواردات</a:t>
            </a: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r" rtl="1">
              <a:buFont typeface="Wingdings" panose="05000000000000000000" pitchFamily="2" charset="2"/>
              <a:buChar char="Ø"/>
            </a:pPr>
            <a:r>
              <a:rPr lang="ar-SA" b="1" dirty="0">
                <a:highlight>
                  <a:srgbClr val="FFFF00"/>
                </a:highlight>
              </a:rPr>
              <a:t>في حالة التقدم لأكثر من معرض يتم تقديم المستندات مع كل طلب</a:t>
            </a:r>
            <a:r>
              <a:rPr lang="ar-EG" b="1" dirty="0">
                <a:highlight>
                  <a:srgbClr val="FFFF00"/>
                </a:highlight>
              </a:rPr>
              <a:t>.</a:t>
            </a:r>
            <a:endParaRPr lang="ar-SA" b="1" dirty="0">
              <a:highlight>
                <a:srgbClr val="FFFF00"/>
              </a:highlight>
            </a:endParaRPr>
          </a:p>
          <a:p>
            <a:pPr marL="342900" indent="-342900" algn="r" rtl="1">
              <a:buFont typeface="Wingdings" panose="05000000000000000000" pitchFamily="2" charset="2"/>
              <a:buChar char="Ø"/>
            </a:pPr>
            <a:r>
              <a:rPr lang="ar-SA" b="1" dirty="0">
                <a:highlight>
                  <a:srgbClr val="FFFF00"/>
                </a:highlight>
              </a:rPr>
              <a:t>تقديم المستندات بحد أقصى شهر</a:t>
            </a:r>
            <a:r>
              <a:rPr lang="ar-EG" b="1" dirty="0">
                <a:highlight>
                  <a:srgbClr val="FFFF00"/>
                </a:highlight>
              </a:rPr>
              <a:t>ين</a:t>
            </a:r>
            <a:r>
              <a:rPr lang="ar-SA" b="1" dirty="0">
                <a:highlight>
                  <a:srgbClr val="FFFF00"/>
                </a:highlight>
              </a:rPr>
              <a:t> قبل المعرض</a:t>
            </a:r>
            <a:r>
              <a:rPr lang="ar-EG" b="1" dirty="0">
                <a:highlight>
                  <a:srgbClr val="FFFF00"/>
                </a:highlight>
              </a:rPr>
              <a:t>.</a:t>
            </a:r>
            <a:endParaRPr lang="ar-SA" b="1" dirty="0">
              <a:highlight>
                <a:srgbClr val="FFFF00"/>
              </a:highlight>
            </a:endParaRPr>
          </a:p>
          <a:p>
            <a:pPr algn="r" rtl="1"/>
            <a:br>
              <a:rPr lang="ar-EG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656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DE535-4BAE-E466-2D54-280F39640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06151" y="0"/>
            <a:ext cx="8911687" cy="1280890"/>
          </a:xfrm>
        </p:spPr>
        <p:txBody>
          <a:bodyPr/>
          <a:lstStyle/>
          <a:p>
            <a:pPr algn="r"/>
            <a:r>
              <a:rPr lang="ar-EG" sz="18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استمارة معرض منفرد</a:t>
            </a:r>
            <a:endParaRPr lang="en-US" sz="1800" b="1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B41FD11-2E97-05B0-87DB-10F0BC77A2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506" y="1264555"/>
            <a:ext cx="3856054" cy="500677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DA6D1BF-FF67-BBC7-5AED-5ECD6132130D}"/>
              </a:ext>
            </a:extLst>
          </p:cNvPr>
          <p:cNvSpPr txBox="1"/>
          <p:nvPr/>
        </p:nvSpPr>
        <p:spPr>
          <a:xfrm>
            <a:off x="372534" y="6256867"/>
            <a:ext cx="103293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EG" sz="700" dirty="0">
                <a:highlight>
                  <a:srgbClr val="FFFF00"/>
                </a:highlight>
              </a:rPr>
              <a:t>رابط الاستمارة للمعرض المنفرد</a:t>
            </a:r>
            <a:br>
              <a:rPr lang="ar-EG" sz="700" dirty="0">
                <a:highlight>
                  <a:srgbClr val="FFFF00"/>
                </a:highlight>
              </a:rPr>
            </a:br>
            <a:r>
              <a:rPr lang="en-US" sz="700" dirty="0">
                <a:solidFill>
                  <a:srgbClr val="C00000"/>
                </a:solidFill>
                <a:highlight>
                  <a:srgbClr val="FFFF00"/>
                </a:highlight>
              </a:rPr>
              <a:t>file:///C:/Users/Menna/Downloads/%D8%A5%D8%B3%D8%AA%D9%85%D8%A7%D8%B1%D8%A9%20%D8%A7%D9%84%D9%85%D8%B9%D8%A7%D8%B1%D8%B6%20%D8%A7%D9%84%D9%85%D9%86%D9%81%D8%B1%D8%AF%D8%A9%20(11).pdf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2AC7797-7CC3-77F7-BE3C-2056964E7A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715678" cy="171567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FB990AE-0656-688A-98BF-291BDD28F7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16591" y="-1"/>
            <a:ext cx="1775410" cy="1715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54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51580-B761-1CFE-F461-DF5F1B30A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>
                <a:latin typeface="Andalus" panose="02020603050405020304" pitchFamily="18" charset="-78"/>
                <a:cs typeface="Andalus" panose="02020603050405020304" pitchFamily="18" charset="-78"/>
              </a:rPr>
              <a:t>الاوراق المطلوبة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487C66-6BD0-556B-D9C5-9A4056B2023B}"/>
              </a:ext>
            </a:extLst>
          </p:cNvPr>
          <p:cNvSpPr txBox="1"/>
          <p:nvPr/>
        </p:nvSpPr>
        <p:spPr>
          <a:xfrm>
            <a:off x="5618375" y="2328902"/>
            <a:ext cx="6251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b="1" dirty="0">
                <a:solidFill>
                  <a:srgbClr val="C00000"/>
                </a:solidFill>
              </a:rPr>
              <a:t>المستندات المطلوبة </a:t>
            </a:r>
            <a:r>
              <a:rPr lang="ar-EG" b="1" dirty="0">
                <a:solidFill>
                  <a:srgbClr val="C00000"/>
                </a:solidFill>
              </a:rPr>
              <a:t>للاسترداد بعد الرجوع من المعرض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2B909D-EECC-13FF-8101-5B3CAD78AB1B}"/>
              </a:ext>
            </a:extLst>
          </p:cNvPr>
          <p:cNvSpPr txBox="1"/>
          <p:nvPr/>
        </p:nvSpPr>
        <p:spPr>
          <a:xfrm>
            <a:off x="3826933" y="3122136"/>
            <a:ext cx="826346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b="1" dirty="0">
                <a:highlight>
                  <a:srgbClr val="FFFF00"/>
                </a:highlight>
              </a:rPr>
              <a:t>تقديم مستندات الصرف خلال 60 يوم عمل من انتهاء المعرض</a:t>
            </a:r>
            <a:endParaRPr lang="ar-EG" b="1" dirty="0">
              <a:highlight>
                <a:srgbClr val="FFFF00"/>
              </a:highlight>
            </a:endParaRPr>
          </a:p>
          <a:p>
            <a:pPr algn="r" rtl="1"/>
            <a:endParaRPr lang="ar-EG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r" rtl="1">
              <a:buFont typeface="+mj-lt"/>
              <a:buAutoNum type="arabicPeriod"/>
            </a:pP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طلب استرداد الدعم متضمناً بيانات المعرض والفترة + إقرار مسئولية المستندات</a:t>
            </a: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أصل فاتورة الإيجار مع إثبات السداد (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Swift </a:t>
            </a: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بنكي/إيصال معتمد من إدارة المعرض)</a:t>
            </a: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أصل فاتورة الديكور مع إثبات السداد (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Swift </a:t>
            </a: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بنكي/إيصال معتمد من شركة الديكور)</a:t>
            </a: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ar-EG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r" rtl="1">
              <a:buFont typeface="+mj-lt"/>
              <a:buAutoNum type="arabicPeriod"/>
            </a:pP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أصل فاتورة الشحن + إيصال سداد + صورة بوليصة الشحن</a:t>
            </a: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A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تقرير إيجابيات وسلبيات المعرض على ورق الشركة</a:t>
            </a:r>
            <a:r>
              <a:rPr lang="ar-E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FF988E0-5DCB-002A-7321-9978991F0C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715678" cy="17156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B1AF03C-BCB8-BE40-08D6-29B14D2EF2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6591" y="-1"/>
            <a:ext cx="1775410" cy="1715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413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CF92738-D7C6-6D54-C19C-BEC788F0913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09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50378" y="376287"/>
            <a:ext cx="10316066" cy="5769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126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648</TotalTime>
  <Words>731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Andalus</vt:lpstr>
      <vt:lpstr>Arial</vt:lpstr>
      <vt:lpstr>Arial Narrow</vt:lpstr>
      <vt:lpstr>Arial Rounded MT Bold</vt:lpstr>
      <vt:lpstr>Calibri</vt:lpstr>
      <vt:lpstr>Corbel</vt:lpstr>
      <vt:lpstr>Wingdings</vt:lpstr>
      <vt:lpstr>Parallax</vt:lpstr>
      <vt:lpstr>القواعد المنظمة للمشاركة للشركات المصرية فى المعارض الخارجية اعتبارا من  1/7/2025 الى 30/6/2028</vt:lpstr>
      <vt:lpstr> اولا المعارض المجمعة:  1- يجب الاشتراك قبل بدء المعرض المحدد ب 6 اشهر.  2- يشترط للاشتراك المجمع ان يتقدم خمس شركات على الاقل و فى حالة عدم الاكتمال يتم تحويل المجمع الى منفرد و فى هذه الحالة يتم منح المساندة 100% فقط على الايجار .   3- اما نسبة المساندة فى المعرض المجمع تحسب على (الايجار-الديكور-الشحن) من جانب هيئة المعارض.  4- الحد الاقصي للمساحة المدعمة 24 متر حد اقصى حتى الان  ( فى انتظار الموافقة على التعديل ليصبح 36 متر ).  5- تحسب المساندة علي مجموع صادرات الشركة 60% للشركات الصغيرة والمتوسطة على الا تتعدي صادراتهم المليون دولار. 40% للشركات الكبيرة وهم من تعدت صادراتهم المليون دولار. </vt:lpstr>
      <vt:lpstr>الاوراق المطلوبة</vt:lpstr>
      <vt:lpstr>استمارة معرض مجمع</vt:lpstr>
      <vt:lpstr>ثانيا المعارض المنفردة:</vt:lpstr>
      <vt:lpstr>الاوراق المطلوبة</vt:lpstr>
      <vt:lpstr>استمارة معرض منفرد</vt:lpstr>
      <vt:lpstr>الاوراق المطلوبة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Menna Nabil</dc:creator>
  <cp:lastModifiedBy>Menna Nabil</cp:lastModifiedBy>
  <cp:revision>10</cp:revision>
  <dcterms:created xsi:type="dcterms:W3CDTF">2025-08-17T07:28:38Z</dcterms:created>
  <dcterms:modified xsi:type="dcterms:W3CDTF">2025-08-25T11:13:27Z</dcterms:modified>
</cp:coreProperties>
</file>